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462" r:id="rId3"/>
    <p:sldId id="463" r:id="rId4"/>
    <p:sldId id="465" r:id="rId5"/>
    <p:sldId id="466" r:id="rId6"/>
    <p:sldId id="467" r:id="rId7"/>
    <p:sldId id="469" r:id="rId8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5"/>
    <p:restoredTop sz="96327"/>
  </p:normalViewPr>
  <p:slideViewPr>
    <p:cSldViewPr snapToGrid="0">
      <p:cViewPr varScale="1">
        <p:scale>
          <a:sx n="115" d="100"/>
          <a:sy n="115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96FA-169F-7403-1ADD-3A24C8F0B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3A633-74BF-E6F6-0CAB-E2882B5A1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08CD3-37BF-04F3-A413-813ADE882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CFD58-087B-A7FB-EBC7-71AFC965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FD7DC-6F87-BB0F-E448-48E6A9CD8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544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5085-3029-0959-911B-2884571EA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9AC30-BFA3-7EBA-744F-CED730D78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8753A-4615-3354-DB55-75B4B06EF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53F89-FFF3-00EA-6BE8-6EFE3BC0B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506DF-293B-140F-E8D9-5A0481D1C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371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6981DF-808B-A3DF-422C-E8E70E64F1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10FD37-1A95-16E1-39C4-137FA4D1D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F858A-4CAF-7EBF-7E88-3C2A7198E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122EA-C815-C4BE-8202-D0EB2EF01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CD94-4BC1-E3A1-8EAF-F7124D80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9691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presentazione - Diri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UG_13_16_9_RGB-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23440" y="1244174"/>
            <a:ext cx="9144000" cy="433801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3467" b="1">
                <a:solidFill>
                  <a:srgbClr val="0F3250"/>
                </a:solidFill>
                <a:latin typeface="+mn-lt"/>
              </a:defRPr>
            </a:lvl1pPr>
          </a:lstStyle>
          <a:p>
            <a:r>
              <a:rPr lang="it-IT"/>
              <a:t>FARE CLIC PER MODIFICARE</a:t>
            </a:r>
            <a:br>
              <a:rPr lang="it-IT"/>
            </a:br>
            <a:r>
              <a:rPr lang="it-IT"/>
              <a:t>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3440" y="2278081"/>
            <a:ext cx="9144000" cy="4338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667">
                <a:solidFill>
                  <a:srgbClr val="0F3250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7F738A74-27ED-4AD4-8EC0-C89BD70E0D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5" y="4710303"/>
            <a:ext cx="5141807" cy="43351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0F3250"/>
                </a:solidFill>
                <a:latin typeface="+mn-lt"/>
              </a:defRPr>
            </a:lvl1pPr>
            <a:lvl2pPr>
              <a:defRPr sz="1333">
                <a:latin typeface="+mn-lt"/>
              </a:defRPr>
            </a:lvl2pPr>
            <a:lvl3pPr>
              <a:defRPr sz="1333">
                <a:latin typeface="+mn-lt"/>
              </a:defRPr>
            </a:lvl3pPr>
            <a:lvl4pPr>
              <a:defRPr sz="1333">
                <a:latin typeface="+mn-lt"/>
              </a:defRPr>
            </a:lvl4pPr>
            <a:lvl5pPr>
              <a:defRPr sz="1333">
                <a:latin typeface="+mn-lt"/>
              </a:defRPr>
            </a:lvl5pPr>
          </a:lstStyle>
          <a:p>
            <a:pPr lvl="0"/>
            <a:r>
              <a:rPr lang="it-IT"/>
              <a:t>Luogo, Giorno, Mese, Anno</a:t>
            </a:r>
          </a:p>
        </p:txBody>
      </p:sp>
      <p:sp>
        <p:nvSpPr>
          <p:cNvPr id="6" name="Rettangolo 5"/>
          <p:cNvSpPr/>
          <p:nvPr userDrawn="1"/>
        </p:nvSpPr>
        <p:spPr>
          <a:xfrm>
            <a:off x="3690202" y="5571216"/>
            <a:ext cx="7644713" cy="2871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defRPr/>
            </a:pPr>
            <a:r>
              <a:rPr lang="it-IT" sz="933" i="1">
                <a:solidFill>
                  <a:srgbClr val="0F3250"/>
                </a:solidFill>
              </a:rPr>
              <a:t>È vietato l’utilizzo, totale o parziale, dei contenuti inseriti nel presente materiale didattico diverso dagli obiettivi formativi per cui sono stati realizzati,</a:t>
            </a:r>
            <a:br>
              <a:rPr lang="it-IT" sz="933" i="1">
                <a:solidFill>
                  <a:srgbClr val="0F3250"/>
                </a:solidFill>
              </a:rPr>
            </a:br>
            <a:r>
              <a:rPr lang="it-IT" sz="933" i="1">
                <a:solidFill>
                  <a:srgbClr val="0F3250"/>
                </a:solidFill>
              </a:rPr>
              <a:t>ivi inclusa la riproduzione, rielaborazione, diffusione o distribuzione, in assenza di autorizzazione scritta da parte di Unica, Unipol Corporate Academy.</a:t>
            </a:r>
          </a:p>
        </p:txBody>
      </p:sp>
    </p:spTree>
    <p:extLst>
      <p:ext uri="{BB962C8B-B14F-4D97-AF65-F5344CB8AC3E}">
        <p14:creationId xmlns:p14="http://schemas.microsoft.com/office/powerpoint/2010/main" val="2625394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78688" y="300472"/>
            <a:ext cx="10234629" cy="547301"/>
          </a:xfrm>
          <a:prstGeom prst="rect">
            <a:avLst/>
          </a:prstGeom>
        </p:spPr>
        <p:txBody>
          <a:bodyPr vert="horz" lIns="92375" tIns="46197" rIns="92375" bIns="46197" anchor="ctr"/>
          <a:lstStyle>
            <a:lvl1pPr algn="ctr">
              <a:defRPr lang="it-IT" sz="2133" dirty="0">
                <a:solidFill>
                  <a:srgbClr val="000000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7" name="Segnaposto numero diapositiva 9">
            <a:extLst>
              <a:ext uri="{FF2B5EF4-FFF2-40B4-BE49-F238E27FC236}">
                <a16:creationId xmlns:a16="http://schemas.microsoft.com/office/drawing/2014/main" id="{C8B0B9ED-9BD4-40CC-AD87-0467D4061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5279" y="6356351"/>
            <a:ext cx="586045" cy="365125"/>
          </a:xfrm>
          <a:prstGeom prst="rect">
            <a:avLst/>
          </a:prstGeom>
        </p:spPr>
        <p:txBody>
          <a:bodyPr vert="horz" lIns="91431" tIns="45716" rIns="91431" bIns="45716" rtlCol="0" anchor="ctr"/>
          <a:lstStyle>
            <a:lvl1pPr algn="r">
              <a:defRPr sz="800">
                <a:solidFill>
                  <a:schemeClr val="accent3"/>
                </a:solidFill>
                <a:latin typeface="Century Gothic"/>
                <a:cs typeface="Century Gothic"/>
              </a:defRPr>
            </a:lvl1pPr>
          </a:lstStyle>
          <a:p>
            <a:fld id="{AF0D0492-3358-8047-B546-75ADD53AFF4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Immagine 3" descr="Unica_16_9-04.jpg">
            <a:extLst>
              <a:ext uri="{FF2B5EF4-FFF2-40B4-BE49-F238E27FC236}">
                <a16:creationId xmlns:a16="http://schemas.microsoft.com/office/drawing/2014/main" id="{B1E58F2B-157B-7C41-4918-536018CD68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8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1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C269-A3CE-F6F9-EFA7-0576735DE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3C753-3CE1-E745-0AFC-EAAE3D57D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2D798-20BB-0DD7-F250-6B8D0C889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E001-0B57-CF6A-C3A9-253D801F4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0081A-6B92-AE47-CEBF-9EF466340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212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D86B-E991-A646-A715-BC5C5CB0D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D6F08-C40B-84B7-9173-81BF85203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A06C8-B8B7-5BC2-D300-2BD4A48F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91D3D-1D05-2CC5-DFAA-BD4E8FA2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CEEB2-464B-08AA-808A-BD00999A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28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622AF-20E6-4CF0-A024-A7EABCAE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46F2C-5D9C-DEC5-C3F9-F04CEEB84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1F4B8-0F3C-9B59-534D-6AE956E5C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ACAFF-C040-1643-7F98-1B0FB99BD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8EC00-35C0-23F4-436D-7519BF2A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27ABA-D6DC-9931-3E92-4EB64617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0608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EE44-B7FE-2C45-E153-48208FAE5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AC811-AC08-70E4-2F9F-3731846A9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74E88-A0BE-DDD3-5EEF-272D2CFCD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BB209A-DA37-0F7D-C049-EB2890B00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E9F8D-4A03-03F3-3BD6-BBFE611683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021FAF-B4EA-3311-91AF-CE5B8C42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2D743-B7C4-F631-5E37-3099698FB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5A1C3A-FF7B-C4FD-48B6-0BD6EC81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2948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04AE-29D9-5972-957B-ABF72FFA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EA9070-CA6E-102A-10D9-6DC900D7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154C1-D981-E5FD-7D43-BFB074899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7812C-AD08-A261-8149-790AF0A2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001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84884-43D8-BDBF-08C9-0FF6C36EB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574C6-0617-7421-6D3C-AC9A359B6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53627-20C1-DF6C-8831-12E7A159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29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5D089-23BE-BE43-5743-B61DDEFFB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1584D-6215-522E-975B-8039A5653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8D2A3-F461-3867-7AE4-0C6F8882F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81723-988E-B701-BA09-37409DF3A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DDD27-1F1A-D9F2-7711-92EE32FD9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6D9C1-E387-11AA-514B-4125F781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6725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A5ADE-F146-812B-52E7-7F2ADCE19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E2A783-9B24-4343-2DEA-7966D1CD6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9E777F-5120-D7B2-26EC-94A169144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2745A-8515-8383-16D2-765E1801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D6A68-1B2C-0296-32A2-78006916A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A76CF-ED67-39DB-692C-8F1511781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757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176FF6-BA53-6D74-6795-12D667E8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40623-5B2B-08EA-F210-6BDD34ED6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961C2-D3BF-EFB3-A46D-A23BAF6D32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C502D-BA3F-DF48-B078-70219FFF065C}" type="datetimeFigureOut">
              <a:rPr lang="it-IT" smtClean="0"/>
              <a:t>22/10/2023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9BCD4-685F-9CB4-E164-73D975C7E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3C61E-1362-D5CE-4ACB-4C7531E58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0D58F-7505-B54F-8655-82B77CD533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84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DLBD-Department/Python-Data-Science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s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s://huggingface.co/dataset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E4071DA-449C-4B1B-9C3C-EFA8CF4041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/>
              <a:t>CORSO PYTHON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8FFFAF6B-7943-487E-B1C7-0DB472AA89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Python Intermedio/Avanzato – Esercizi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1409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377992" y="1088999"/>
            <a:ext cx="6116016" cy="46799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Crea</a:t>
            </a:r>
            <a:r>
              <a:rPr lang="en-US" sz="1600" dirty="0">
                <a:cs typeface="Calibri"/>
              </a:rPr>
              <a:t> un account </a:t>
            </a:r>
            <a:r>
              <a:rPr lang="en-US" sz="1600" dirty="0" err="1">
                <a:cs typeface="Calibri"/>
              </a:rPr>
              <a:t>Github</a:t>
            </a:r>
            <a:endParaRPr lang="en-US" sz="1600" dirty="0">
              <a:cs typeface="Calibri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Crea</a:t>
            </a:r>
            <a:r>
              <a:rPr lang="en-US" sz="1600" dirty="0">
                <a:cs typeface="Calibri"/>
              </a:rPr>
              <a:t> un fork del repository </a:t>
            </a:r>
            <a:r>
              <a:rPr lang="en-US" sz="1600" dirty="0" err="1">
                <a:cs typeface="Calibri"/>
              </a:rPr>
              <a:t>Github</a:t>
            </a:r>
            <a:r>
              <a:rPr lang="en-US" sz="1600" dirty="0">
                <a:cs typeface="Calibri"/>
              </a:rPr>
              <a:t> Python-Data-Science: </a:t>
            </a:r>
            <a:r>
              <a:rPr lang="en-US" sz="1600" dirty="0">
                <a:cs typeface="Calibri"/>
                <a:hlinkClick r:id="rId2"/>
              </a:rPr>
              <a:t>https://github.com/DLBD-Department/Python-Data-Science</a:t>
            </a:r>
            <a:r>
              <a:rPr lang="en-US" sz="1600" dirty="0">
                <a:cs typeface="Calibri"/>
              </a:rPr>
              <a:t> </a:t>
            </a:r>
          </a:p>
          <a:p>
            <a:pPr lvl="1" algn="just"/>
            <a:r>
              <a:rPr lang="en-US" sz="1200" dirty="0">
                <a:cs typeface="Calibri"/>
              </a:rPr>
              <a:t>Slides 14-15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Aggiorna</a:t>
            </a:r>
            <a:r>
              <a:rPr lang="en-US" sz="1600" dirty="0">
                <a:cs typeface="Calibri"/>
              </a:rPr>
              <a:t> la </a:t>
            </a:r>
            <a:r>
              <a:rPr lang="en-US" sz="1600" dirty="0" err="1">
                <a:cs typeface="Calibri"/>
              </a:rPr>
              <a:t>tua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configurazione</a:t>
            </a:r>
            <a:r>
              <a:rPr lang="en-US" sz="1600" dirty="0">
                <a:cs typeface="Calibri"/>
              </a:rPr>
              <a:t> locale di git.</a:t>
            </a:r>
          </a:p>
          <a:p>
            <a:pPr lvl="1" algn="just"/>
            <a:r>
              <a:rPr lang="en-US" sz="1200" dirty="0">
                <a:cs typeface="Calibri"/>
              </a:rPr>
              <a:t>Nota: la </a:t>
            </a:r>
            <a:r>
              <a:rPr lang="en-US" sz="1200" dirty="0" err="1">
                <a:cs typeface="Calibri"/>
              </a:rPr>
              <a:t>tua</a:t>
            </a:r>
            <a:r>
              <a:rPr lang="en-US" sz="1200" dirty="0">
                <a:cs typeface="Calibri"/>
              </a:rPr>
              <a:t> email git config locale </a:t>
            </a:r>
            <a:r>
              <a:rPr lang="en-US" sz="1200" dirty="0" err="1">
                <a:cs typeface="Calibri"/>
              </a:rPr>
              <a:t>dovrebbe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corrispondere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alla</a:t>
            </a:r>
            <a:r>
              <a:rPr lang="en-US" sz="1200" dirty="0">
                <a:cs typeface="Calibri"/>
              </a:rPr>
              <a:t> </a:t>
            </a:r>
            <a:r>
              <a:rPr lang="en-US" sz="1200" dirty="0" err="1">
                <a:cs typeface="Calibri"/>
              </a:rPr>
              <a:t>tua</a:t>
            </a:r>
            <a:r>
              <a:rPr lang="en-US" sz="1200" dirty="0">
                <a:cs typeface="Calibri"/>
              </a:rPr>
              <a:t> email di </a:t>
            </a:r>
            <a:r>
              <a:rPr lang="en-US" sz="1200" dirty="0" err="1">
                <a:cs typeface="Calibri"/>
              </a:rPr>
              <a:t>Github</a:t>
            </a:r>
            <a:r>
              <a:rPr lang="en-US" sz="1200" dirty="0">
                <a:cs typeface="Calibri"/>
              </a:rPr>
              <a:t>.</a:t>
            </a:r>
          </a:p>
          <a:p>
            <a:pPr lvl="1" algn="just"/>
            <a:r>
              <a:rPr lang="en-US" sz="1200" dirty="0">
                <a:cs typeface="Calibri"/>
              </a:rPr>
              <a:t>Slide 9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Clona</a:t>
            </a:r>
            <a:r>
              <a:rPr lang="en-US" sz="1600" dirty="0">
                <a:cs typeface="Calibri"/>
              </a:rPr>
              <a:t> il fork.</a:t>
            </a:r>
          </a:p>
          <a:p>
            <a:pPr lvl="1" algn="just"/>
            <a:r>
              <a:rPr lang="en-US" sz="1200" dirty="0">
                <a:cs typeface="Calibri"/>
              </a:rPr>
              <a:t>Slide 10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Configura</a:t>
            </a:r>
            <a:r>
              <a:rPr lang="en-US" sz="1600" dirty="0">
                <a:cs typeface="Calibri"/>
              </a:rPr>
              <a:t> il </a:t>
            </a:r>
            <a:r>
              <a:rPr lang="en-US" sz="1600" dirty="0" err="1">
                <a:cs typeface="Calibri"/>
              </a:rPr>
              <a:t>tuo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ambiente</a:t>
            </a:r>
            <a:r>
              <a:rPr lang="en-US" sz="1600" dirty="0">
                <a:cs typeface="Calibri"/>
              </a:rPr>
              <a:t> locale e </a:t>
            </a:r>
            <a:r>
              <a:rPr lang="en-US" sz="1600" dirty="0" err="1">
                <a:cs typeface="Calibri"/>
              </a:rPr>
              <a:t>installa</a:t>
            </a:r>
            <a:r>
              <a:rPr lang="en-US" sz="1600" dirty="0">
                <a:cs typeface="Calibri"/>
              </a:rPr>
              <a:t> tutti </a:t>
            </a:r>
            <a:r>
              <a:rPr lang="en-US" sz="1600" dirty="0" err="1">
                <a:cs typeface="Calibri"/>
              </a:rPr>
              <a:t>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pacchetti</a:t>
            </a:r>
            <a:r>
              <a:rPr lang="en-US" sz="1600" dirty="0">
                <a:cs typeface="Calibri"/>
              </a:rPr>
              <a:t> in </a:t>
            </a:r>
            <a:r>
              <a:rPr lang="en-US" sz="1600" dirty="0" err="1">
                <a:cs typeface="Calibri"/>
              </a:rPr>
              <a:t>requirements.txt</a:t>
            </a:r>
            <a:r>
              <a:rPr lang="en-US" sz="1600" dirty="0">
                <a:cs typeface="Calibri"/>
              </a:rPr>
              <a:t>.</a:t>
            </a:r>
          </a:p>
          <a:p>
            <a:pPr lvl="1" algn="just"/>
            <a:r>
              <a:rPr lang="en-US" sz="1200" dirty="0">
                <a:cs typeface="Calibri"/>
              </a:rPr>
              <a:t>Slide 5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cs typeface="Calibri"/>
              </a:rPr>
              <a:t>Sfida</a:t>
            </a:r>
            <a:r>
              <a:rPr lang="en-US" sz="1600" dirty="0">
                <a:cs typeface="Calibri"/>
              </a:rPr>
              <a:t> 🔥:</a:t>
            </a:r>
          </a:p>
          <a:p>
            <a:pPr lvl="1" algn="just"/>
            <a:r>
              <a:rPr lang="en-US" sz="1200" dirty="0">
                <a:cs typeface="Calibri"/>
              </a:rPr>
              <a:t>`</a:t>
            </a:r>
            <a:r>
              <a:rPr lang="en-US" sz="1200" dirty="0" err="1">
                <a:cs typeface="Calibri"/>
              </a:rPr>
              <a:t>conto_corrente.ipynb</a:t>
            </a:r>
            <a:r>
              <a:rPr lang="en-US" sz="1200" dirty="0">
                <a:cs typeface="Calibri"/>
              </a:rPr>
              <a:t>`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>
                <a:cs typeface="Calibri"/>
              </a:rPr>
              <a:t>Fate commit </a:t>
            </a:r>
            <a:r>
              <a:rPr lang="en-US" sz="1600" dirty="0" err="1">
                <a:cs typeface="Calibri"/>
              </a:rPr>
              <a:t>delle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vostre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modifiche</a:t>
            </a:r>
            <a:r>
              <a:rPr lang="en-US" sz="1600" dirty="0">
                <a:cs typeface="Calibri"/>
              </a:rPr>
              <a:t> e </a:t>
            </a:r>
            <a:r>
              <a:rPr lang="en-US" sz="1600" dirty="0" err="1">
                <a:cs typeface="Calibri"/>
              </a:rPr>
              <a:t>pushatele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sul</a:t>
            </a:r>
            <a:r>
              <a:rPr lang="en-US" sz="1600" dirty="0">
                <a:cs typeface="Calibri"/>
              </a:rPr>
              <a:t> vostro repository </a:t>
            </a:r>
            <a:r>
              <a:rPr lang="en-US" sz="1600" dirty="0" err="1">
                <a:cs typeface="Calibri"/>
              </a:rPr>
              <a:t>remoto</a:t>
            </a:r>
            <a:r>
              <a:rPr lang="en-US" sz="1600" dirty="0">
                <a:cs typeface="Calibri"/>
              </a:rPr>
              <a:t>.</a:t>
            </a:r>
          </a:p>
          <a:p>
            <a:pPr lvl="1" algn="just"/>
            <a:r>
              <a:rPr lang="en-US" sz="1200" dirty="0">
                <a:cs typeface="Calibri"/>
              </a:rPr>
              <a:t>Slide 10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1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snake around a tree&#10;&#10;Description automatically generated">
            <a:extLst>
              <a:ext uri="{FF2B5EF4-FFF2-40B4-BE49-F238E27FC236}">
                <a16:creationId xmlns:a16="http://schemas.microsoft.com/office/drawing/2014/main" id="{8441234B-7CFA-5048-E3BB-89746EC64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92" y="1088999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2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495132" y="1089000"/>
            <a:ext cx="5718181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>
                <a:cs typeface="Calibri"/>
              </a:rPr>
              <a:t>Wild West of EDA</a:t>
            </a:r>
          </a:p>
          <a:p>
            <a:r>
              <a:rPr lang="en-US" sz="2000" dirty="0" err="1">
                <a:cs typeface="Calibri"/>
              </a:rPr>
              <a:t>Scarica</a:t>
            </a:r>
            <a:r>
              <a:rPr lang="en-US" sz="2000" dirty="0">
                <a:cs typeface="Calibri"/>
              </a:rPr>
              <a:t> un dataset. </a:t>
            </a:r>
            <a:r>
              <a:rPr lang="en-US" sz="2000" dirty="0" err="1">
                <a:cs typeface="Calibri"/>
              </a:rPr>
              <a:t>Alcune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possibili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fonti</a:t>
            </a:r>
            <a:r>
              <a:rPr lang="en-US" sz="2000" dirty="0">
                <a:cs typeface="Calibri"/>
              </a:rPr>
              <a:t>:</a:t>
            </a:r>
          </a:p>
          <a:p>
            <a:pPr lvl="1"/>
            <a:r>
              <a:rPr lang="en-US" sz="1700" dirty="0">
                <a:cs typeface="Calibri"/>
                <a:hlinkClick r:id="rId2"/>
              </a:rPr>
              <a:t>Kaggle datasets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>
                <a:cs typeface="Calibri"/>
                <a:hlinkClick r:id="rId3"/>
              </a:rPr>
              <a:t>UCI repository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>
                <a:cs typeface="Calibri"/>
                <a:hlinkClick r:id="rId4"/>
              </a:rPr>
              <a:t>🤗 datasets</a:t>
            </a:r>
            <a:endParaRPr lang="en-US" sz="1700" dirty="0">
              <a:cs typeface="Calibri"/>
            </a:endParaRPr>
          </a:p>
          <a:p>
            <a:r>
              <a:rPr lang="en-US" sz="2000" dirty="0" err="1">
                <a:cs typeface="Calibri"/>
              </a:rPr>
              <a:t>Analizza</a:t>
            </a:r>
            <a:r>
              <a:rPr lang="en-US" sz="2000" dirty="0">
                <a:cs typeface="Calibri"/>
              </a:rPr>
              <a:t> il </a:t>
            </a:r>
            <a:r>
              <a:rPr lang="en-US" sz="2000" dirty="0" err="1">
                <a:cs typeface="Calibri"/>
              </a:rPr>
              <a:t>tuo</a:t>
            </a:r>
            <a:r>
              <a:rPr lang="en-US" sz="2000" dirty="0">
                <a:cs typeface="Calibri"/>
              </a:rPr>
              <a:t> dataset:</a:t>
            </a:r>
          </a:p>
          <a:p>
            <a:pPr lvl="1"/>
            <a:r>
              <a:rPr lang="en-US" sz="1700" dirty="0" err="1">
                <a:cs typeface="Calibri"/>
              </a:rPr>
              <a:t>Statistiche</a:t>
            </a:r>
            <a:r>
              <a:rPr lang="en-US" sz="1700" dirty="0">
                <a:cs typeface="Calibri"/>
              </a:rPr>
              <a:t> e </a:t>
            </a:r>
            <a:r>
              <a:rPr lang="en-US" sz="1700" dirty="0" err="1">
                <a:cs typeface="Calibri"/>
              </a:rPr>
              <a:t>distribuzione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delle</a:t>
            </a:r>
            <a:r>
              <a:rPr lang="en-US" sz="1700" dirty="0">
                <a:cs typeface="Calibri"/>
              </a:rPr>
              <a:t> features</a:t>
            </a:r>
          </a:p>
          <a:p>
            <a:pPr lvl="1"/>
            <a:r>
              <a:rPr lang="en-US" sz="1700" dirty="0" err="1">
                <a:cs typeface="Calibri"/>
              </a:rPr>
              <a:t>Imputazione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dei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valori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mancanti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 err="1">
                <a:cs typeface="Calibri"/>
              </a:rPr>
              <a:t>Analisi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delle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correlazioni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 err="1">
                <a:cs typeface="Calibri"/>
              </a:rPr>
              <a:t>Creazione</a:t>
            </a:r>
            <a:r>
              <a:rPr lang="en-US" sz="1700" dirty="0">
                <a:cs typeface="Calibri"/>
              </a:rPr>
              <a:t> di </a:t>
            </a:r>
            <a:r>
              <a:rPr lang="en-US" sz="1700" dirty="0" err="1">
                <a:cs typeface="Calibri"/>
              </a:rPr>
              <a:t>variabili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addizionali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 err="1">
                <a:cs typeface="Calibri"/>
              </a:rPr>
              <a:t>Visualizzazione</a:t>
            </a:r>
            <a:endParaRPr lang="en-US" sz="1700" dirty="0">
              <a:cs typeface="Calibri"/>
            </a:endParaRPr>
          </a:p>
          <a:p>
            <a:pPr lvl="1"/>
            <a:r>
              <a:rPr lang="en-US" sz="1700" dirty="0" err="1">
                <a:cs typeface="Calibri"/>
              </a:rPr>
              <a:t>Selezione</a:t>
            </a:r>
            <a:r>
              <a:rPr lang="en-US" sz="1700" dirty="0">
                <a:cs typeface="Calibri"/>
              </a:rPr>
              <a:t> </a:t>
            </a:r>
            <a:r>
              <a:rPr lang="en-US" sz="1700" dirty="0" err="1">
                <a:cs typeface="Calibri"/>
              </a:rPr>
              <a:t>delle</a:t>
            </a:r>
            <a:r>
              <a:rPr lang="en-US" sz="1700" dirty="0">
                <a:cs typeface="Calibri"/>
              </a:rPr>
              <a:t> feature </a:t>
            </a:r>
            <a:r>
              <a:rPr lang="en-US" sz="1700" dirty="0" err="1">
                <a:cs typeface="Calibri"/>
              </a:rPr>
              <a:t>utili</a:t>
            </a:r>
            <a:r>
              <a:rPr lang="en-US" sz="1700" dirty="0">
                <a:cs typeface="Calibri"/>
              </a:rPr>
              <a:t> per la successive </a:t>
            </a:r>
            <a:r>
              <a:rPr lang="en-US" sz="1700" dirty="0" err="1">
                <a:cs typeface="Calibri"/>
              </a:rPr>
              <a:t>modellizzazione</a:t>
            </a:r>
            <a:endParaRPr lang="en-US" sz="1700" dirty="0">
              <a:cs typeface="Calibri"/>
            </a:endParaRPr>
          </a:p>
          <a:p>
            <a:r>
              <a:rPr lang="en-US" sz="2000" dirty="0">
                <a:cs typeface="Calibri"/>
              </a:rPr>
              <a:t>Salva i </a:t>
            </a:r>
            <a:r>
              <a:rPr lang="en-US" sz="2000" dirty="0" err="1">
                <a:cs typeface="Calibri"/>
              </a:rPr>
              <a:t>tuoi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dati</a:t>
            </a:r>
            <a:r>
              <a:rPr lang="en-US" sz="2000" dirty="0">
                <a:cs typeface="Calibri"/>
              </a:rPr>
              <a:t>, li </a:t>
            </a:r>
            <a:r>
              <a:rPr lang="en-US" sz="2000" dirty="0" err="1">
                <a:cs typeface="Calibri"/>
              </a:rPr>
              <a:t>utilizzeremo</a:t>
            </a:r>
            <a:r>
              <a:rPr lang="en-US" sz="2000" dirty="0">
                <a:cs typeface="Calibri"/>
              </a:rPr>
              <a:t> per </a:t>
            </a:r>
            <a:r>
              <a:rPr lang="en-US" sz="2000" dirty="0" err="1">
                <a:cs typeface="Calibri"/>
              </a:rPr>
              <a:t>gli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esercizi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dei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prossimi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giorni</a:t>
            </a:r>
            <a:r>
              <a:rPr lang="en-US" sz="2000" dirty="0">
                <a:cs typeface="Calibri"/>
              </a:rPr>
              <a:t>.</a:t>
            </a:r>
          </a:p>
          <a:p>
            <a:pPr lvl="1"/>
            <a:endParaRPr lang="en-US" sz="1200" dirty="0">
              <a:cs typeface="Calibri"/>
            </a:endParaRPr>
          </a:p>
          <a:p>
            <a:pPr marL="0" indent="0">
              <a:buNone/>
            </a:pPr>
            <a:endParaRPr lang="en-US" sz="1600" dirty="0">
              <a:cs typeface="Calibri"/>
            </a:endParaRP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2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person sitting at a desk with multiple computer screens&#10;&#10;Description automatically generated">
            <a:extLst>
              <a:ext uri="{FF2B5EF4-FFF2-40B4-BE49-F238E27FC236}">
                <a16:creationId xmlns:a16="http://schemas.microsoft.com/office/drawing/2014/main" id="{098FB753-F3FC-3D04-434C-0F4A5E493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132" y="1089000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2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486674" y="1175004"/>
            <a:ext cx="5281912" cy="45079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 dirty="0">
                <a:cs typeface="Calibri"/>
              </a:rPr>
              <a:t>Machine Learning Models</a:t>
            </a:r>
          </a:p>
          <a:p>
            <a:r>
              <a:rPr lang="en-US" sz="1900" dirty="0" err="1">
                <a:cs typeface="Calibri"/>
              </a:rPr>
              <a:t>Importa</a:t>
            </a:r>
            <a:r>
              <a:rPr lang="en-US" sz="1900" dirty="0">
                <a:cs typeface="Calibri"/>
              </a:rPr>
              <a:t> e </a:t>
            </a:r>
            <a:r>
              <a:rPr lang="en-US" sz="1900" dirty="0" err="1">
                <a:cs typeface="Calibri"/>
              </a:rPr>
              <a:t>utilizza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dati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precedentemente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preparati</a:t>
            </a:r>
            <a:r>
              <a:rPr lang="en-US" sz="1900" dirty="0">
                <a:cs typeface="Calibri"/>
              </a:rPr>
              <a:t> (</a:t>
            </a:r>
            <a:r>
              <a:rPr lang="en-US" sz="1900" dirty="0" err="1">
                <a:cs typeface="Calibri"/>
              </a:rPr>
              <a:t>negli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esercizi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giorno</a:t>
            </a:r>
            <a:r>
              <a:rPr lang="en-US" sz="1900" dirty="0">
                <a:cs typeface="Calibri"/>
              </a:rPr>
              <a:t> 2).</a:t>
            </a:r>
          </a:p>
          <a:p>
            <a:r>
              <a:rPr lang="en-US" sz="1900" dirty="0" err="1">
                <a:cs typeface="Calibri"/>
              </a:rPr>
              <a:t>Prova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alcuni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modelli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adatti</a:t>
            </a:r>
            <a:r>
              <a:rPr lang="en-US" sz="1900" dirty="0">
                <a:cs typeface="Calibri"/>
              </a:rPr>
              <a:t> al </a:t>
            </a:r>
            <a:r>
              <a:rPr lang="en-US" sz="1900" dirty="0" err="1">
                <a:cs typeface="Calibri"/>
              </a:rPr>
              <a:t>tuo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problema</a:t>
            </a:r>
            <a:r>
              <a:rPr lang="en-US" sz="1900" dirty="0">
                <a:cs typeface="Calibri"/>
              </a:rPr>
              <a:t>:</a:t>
            </a:r>
          </a:p>
          <a:p>
            <a:pPr lvl="1"/>
            <a:r>
              <a:rPr lang="en-US" sz="1600" dirty="0" err="1">
                <a:cs typeface="Calibri"/>
              </a:rPr>
              <a:t>Allenali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sul</a:t>
            </a:r>
            <a:r>
              <a:rPr lang="en-US" sz="1600" dirty="0">
                <a:cs typeface="Calibri"/>
              </a:rPr>
              <a:t> train set</a:t>
            </a:r>
          </a:p>
          <a:p>
            <a:pPr lvl="1"/>
            <a:r>
              <a:rPr lang="en-US" sz="1600" dirty="0" err="1">
                <a:cs typeface="Calibri"/>
              </a:rPr>
              <a:t>Applicali</a:t>
            </a:r>
            <a:r>
              <a:rPr lang="en-US" sz="1600" dirty="0">
                <a:cs typeface="Calibri"/>
              </a:rPr>
              <a:t> al test set e </a:t>
            </a:r>
            <a:r>
              <a:rPr lang="en-US" sz="1600" dirty="0" err="1">
                <a:cs typeface="Calibri"/>
              </a:rPr>
              <a:t>confronta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gli</a:t>
            </a:r>
            <a:r>
              <a:rPr lang="en-US" sz="1600" dirty="0">
                <a:cs typeface="Calibri"/>
              </a:rPr>
              <a:t> scores</a:t>
            </a:r>
          </a:p>
          <a:p>
            <a:pPr lvl="1"/>
            <a:r>
              <a:rPr lang="en-US" sz="1600" dirty="0" err="1">
                <a:cs typeface="Calibri"/>
              </a:rPr>
              <a:t>Selezionane</a:t>
            </a:r>
            <a:r>
              <a:rPr lang="en-US" sz="1600" dirty="0">
                <a:cs typeface="Calibri"/>
              </a:rPr>
              <a:t> uno</a:t>
            </a:r>
          </a:p>
          <a:p>
            <a:r>
              <a:rPr lang="en-US" sz="1900" dirty="0">
                <a:cs typeface="Calibri"/>
              </a:rPr>
              <a:t>Salva il </a:t>
            </a:r>
            <a:r>
              <a:rPr lang="en-US" sz="1900" dirty="0" err="1">
                <a:cs typeface="Calibri"/>
              </a:rPr>
              <a:t>tuo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modello</a:t>
            </a:r>
            <a:r>
              <a:rPr lang="en-US" sz="1900" dirty="0">
                <a:cs typeface="Calibri"/>
              </a:rPr>
              <a:t>: lo </a:t>
            </a:r>
            <a:r>
              <a:rPr lang="en-US" sz="1900" dirty="0" err="1">
                <a:cs typeface="Calibri"/>
              </a:rPr>
              <a:t>confronteremo</a:t>
            </a:r>
            <a:r>
              <a:rPr lang="en-US" sz="1900" dirty="0">
                <a:cs typeface="Calibri"/>
              </a:rPr>
              <a:t> con </a:t>
            </a:r>
            <a:r>
              <a:rPr lang="en-US" sz="1900" dirty="0" err="1">
                <a:cs typeface="Calibri"/>
              </a:rPr>
              <a:t>una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versione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ottimizzata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negli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esercizi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giorno</a:t>
            </a:r>
            <a:r>
              <a:rPr lang="en-US" sz="1900" dirty="0">
                <a:cs typeface="Calibri"/>
              </a:rPr>
              <a:t> 4.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267221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3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machine with gears and a cloud&#10;&#10;Description automatically generated">
            <a:extLst>
              <a:ext uri="{FF2B5EF4-FFF2-40B4-BE49-F238E27FC236}">
                <a16:creationId xmlns:a16="http://schemas.microsoft.com/office/drawing/2014/main" id="{4613BE87-7EAB-AD09-24A7-CB8D71F0B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2" y="1175004"/>
            <a:ext cx="4507992" cy="4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31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58683" y="1088999"/>
            <a:ext cx="5554629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 dirty="0">
                <a:cs typeface="Calibri"/>
              </a:rPr>
              <a:t>Model Selection</a:t>
            </a:r>
          </a:p>
          <a:p>
            <a:r>
              <a:rPr lang="en-US" sz="1900" dirty="0" err="1">
                <a:cs typeface="Calibri"/>
              </a:rPr>
              <a:t>Importa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dati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dagli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esercizi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giorno</a:t>
            </a:r>
            <a:r>
              <a:rPr lang="en-US" sz="1900" dirty="0">
                <a:cs typeface="Calibri"/>
              </a:rPr>
              <a:t> 2.</a:t>
            </a:r>
          </a:p>
          <a:p>
            <a:r>
              <a:rPr lang="en-US" sz="1900" dirty="0" err="1">
                <a:cs typeface="Calibri"/>
              </a:rPr>
              <a:t>Ottimizza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gli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iperparametri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modello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selezionato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durante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gli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esercizi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giorno</a:t>
            </a:r>
            <a:r>
              <a:rPr lang="en-US" sz="1900" dirty="0">
                <a:cs typeface="Calibri"/>
              </a:rPr>
              <a:t> 3:</a:t>
            </a:r>
          </a:p>
          <a:p>
            <a:pPr lvl="1"/>
            <a:r>
              <a:rPr lang="en-US" sz="1600" dirty="0" err="1">
                <a:cs typeface="Calibri"/>
              </a:rPr>
              <a:t>Scegli</a:t>
            </a:r>
            <a:r>
              <a:rPr lang="en-US" sz="1600" dirty="0">
                <a:cs typeface="Calibri"/>
              </a:rPr>
              <a:t> un </a:t>
            </a:r>
            <a:r>
              <a:rPr lang="en-US" sz="1600" dirty="0" err="1">
                <a:cs typeface="Calibri"/>
              </a:rPr>
              <a:t>metodo</a:t>
            </a:r>
            <a:r>
              <a:rPr lang="en-US" sz="1600" dirty="0">
                <a:cs typeface="Calibri"/>
              </a:rPr>
              <a:t> di </a:t>
            </a:r>
            <a:r>
              <a:rPr lang="en-US" sz="1600" dirty="0" err="1">
                <a:cs typeface="Calibri"/>
              </a:rPr>
              <a:t>ottimizzazione</a:t>
            </a:r>
            <a:r>
              <a:rPr lang="en-US" sz="1600" dirty="0">
                <a:cs typeface="Calibri"/>
              </a:rPr>
              <a:t> (</a:t>
            </a:r>
            <a:r>
              <a:rPr lang="en-US" sz="1600" dirty="0" err="1">
                <a:cs typeface="Calibri"/>
              </a:rPr>
              <a:t>GridSearchCV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RandomizedSearchCV</a:t>
            </a:r>
            <a:r>
              <a:rPr lang="en-US" sz="1600" dirty="0">
                <a:cs typeface="Calibri"/>
              </a:rPr>
              <a:t>, </a:t>
            </a:r>
            <a:r>
              <a:rPr lang="en-US" sz="1600" dirty="0" err="1">
                <a:cs typeface="Calibri"/>
              </a:rPr>
              <a:t>HalvingSearchCV</a:t>
            </a:r>
            <a:r>
              <a:rPr lang="en-US" sz="1600" dirty="0">
                <a:cs typeface="Calibri"/>
              </a:rPr>
              <a:t>, Ray etc.)</a:t>
            </a:r>
          </a:p>
          <a:p>
            <a:pPr lvl="1"/>
            <a:r>
              <a:rPr lang="en-US" sz="1600" dirty="0" err="1">
                <a:cs typeface="Calibri"/>
              </a:rPr>
              <a:t>Costruisci</a:t>
            </a:r>
            <a:r>
              <a:rPr lang="en-US" sz="1600" dirty="0">
                <a:cs typeface="Calibri"/>
              </a:rPr>
              <a:t> lo </a:t>
            </a:r>
            <a:r>
              <a:rPr lang="en-US" sz="1600" dirty="0" err="1">
                <a:cs typeface="Calibri"/>
              </a:rPr>
              <a:t>spazio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degli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iperparametri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che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vuoi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esplorare</a:t>
            </a:r>
            <a:endParaRPr lang="en-US" sz="1600" dirty="0">
              <a:cs typeface="Calibri"/>
            </a:endParaRPr>
          </a:p>
          <a:p>
            <a:pPr lvl="1"/>
            <a:r>
              <a:rPr lang="en-US" sz="1600" dirty="0" err="1">
                <a:cs typeface="Calibri"/>
              </a:rPr>
              <a:t>Esegui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una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ricerca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degli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iperparametri</a:t>
            </a:r>
            <a:r>
              <a:rPr lang="en-US" sz="1600" dirty="0">
                <a:cs typeface="Calibri"/>
              </a:rPr>
              <a:t> </a:t>
            </a:r>
            <a:r>
              <a:rPr lang="en-US" sz="1600" dirty="0" err="1">
                <a:cs typeface="Calibri"/>
              </a:rPr>
              <a:t>migliori</a:t>
            </a:r>
            <a:endParaRPr lang="en-US" sz="1600" dirty="0">
              <a:cs typeface="Calibri"/>
            </a:endParaRPr>
          </a:p>
          <a:p>
            <a:r>
              <a:rPr lang="en-US" sz="1900" dirty="0">
                <a:cs typeface="Calibri"/>
              </a:rPr>
              <a:t>Retrain il </a:t>
            </a:r>
            <a:r>
              <a:rPr lang="en-US" sz="1900" dirty="0" err="1">
                <a:cs typeface="Calibri"/>
              </a:rPr>
              <a:t>tuo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modello</a:t>
            </a:r>
            <a:r>
              <a:rPr lang="en-US" sz="1900" dirty="0">
                <a:cs typeface="Calibri"/>
              </a:rPr>
              <a:t> e </a:t>
            </a:r>
            <a:r>
              <a:rPr lang="en-US" sz="1900" dirty="0" err="1">
                <a:cs typeface="Calibri"/>
              </a:rPr>
              <a:t>confronta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risultati</a:t>
            </a:r>
            <a:r>
              <a:rPr lang="en-US" sz="1900" dirty="0">
                <a:cs typeface="Calibri"/>
              </a:rPr>
              <a:t> con il </a:t>
            </a:r>
            <a:r>
              <a:rPr lang="en-US" sz="1900" dirty="0" err="1">
                <a:cs typeface="Calibri"/>
              </a:rPr>
              <a:t>modello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terzo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giorno</a:t>
            </a:r>
            <a:endParaRPr lang="en-US" sz="1900" dirty="0">
              <a:cs typeface="Calibri"/>
            </a:endParaRP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Day 4</a:t>
            </a:r>
            <a:br>
              <a:rPr lang="en-US">
                <a:solidFill>
                  <a:schemeClr val="bg1"/>
                </a:solidFill>
              </a:rPr>
            </a:br>
            <a:endParaRPr lang="en-US"/>
          </a:p>
        </p:txBody>
      </p:sp>
      <p:pic>
        <p:nvPicPr>
          <p:cNvPr id="3" name="Picture 2" descr="A person sitting at a desk working on a computer&#10;&#10;Description automatically generated">
            <a:extLst>
              <a:ext uri="{FF2B5EF4-FFF2-40B4-BE49-F238E27FC236}">
                <a16:creationId xmlns:a16="http://schemas.microsoft.com/office/drawing/2014/main" id="{C418372E-CF89-5833-A29A-CFCA95FCE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4" y="1088999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27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FE08D2B-CA1D-A864-B679-2387C5E45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58683" y="1089000"/>
            <a:ext cx="5554629" cy="46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 dirty="0" err="1">
                <a:cs typeface="Calibri"/>
              </a:rPr>
              <a:t>Apprendimento</a:t>
            </a:r>
            <a:r>
              <a:rPr lang="en-US" b="1" dirty="0">
                <a:cs typeface="Calibri"/>
              </a:rPr>
              <a:t> non </a:t>
            </a:r>
            <a:r>
              <a:rPr lang="en-US" b="1" dirty="0" err="1">
                <a:cs typeface="Calibri"/>
              </a:rPr>
              <a:t>supervisionato</a:t>
            </a:r>
            <a:endParaRPr lang="en-US" b="1" dirty="0">
              <a:cs typeface="Calibri"/>
            </a:endParaRPr>
          </a:p>
          <a:p>
            <a:r>
              <a:rPr lang="en-US" sz="1900" dirty="0" err="1">
                <a:cs typeface="Calibri"/>
              </a:rPr>
              <a:t>Importa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dati</a:t>
            </a:r>
            <a:r>
              <a:rPr lang="en-US" sz="1900" dirty="0">
                <a:cs typeface="Calibri"/>
              </a:rPr>
              <a:t> del dataset </a:t>
            </a:r>
            <a:r>
              <a:rPr lang="en-US" sz="1900" dirty="0" err="1">
                <a:cs typeface="Calibri"/>
              </a:rPr>
              <a:t>scelto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durante</a:t>
            </a:r>
            <a:r>
              <a:rPr lang="en-US" sz="1900" dirty="0">
                <a:cs typeface="Calibri"/>
              </a:rPr>
              <a:t> il </a:t>
            </a:r>
            <a:r>
              <a:rPr lang="en-US" sz="1900" dirty="0" err="1">
                <a:cs typeface="Calibri"/>
              </a:rPr>
              <a:t>giorno</a:t>
            </a:r>
            <a:r>
              <a:rPr lang="en-US" sz="1900" dirty="0">
                <a:cs typeface="Calibri"/>
              </a:rPr>
              <a:t> 2.</a:t>
            </a:r>
          </a:p>
          <a:p>
            <a:r>
              <a:rPr lang="en-US" sz="1900" dirty="0">
                <a:cs typeface="Calibri"/>
              </a:rPr>
              <a:t>Applica un </a:t>
            </a:r>
            <a:r>
              <a:rPr lang="en-US" sz="1900" dirty="0" err="1">
                <a:cs typeface="Calibri"/>
              </a:rPr>
              <a:t>metodo</a:t>
            </a:r>
            <a:r>
              <a:rPr lang="en-US" sz="1900" dirty="0">
                <a:cs typeface="Calibri"/>
              </a:rPr>
              <a:t> di </a:t>
            </a:r>
            <a:r>
              <a:rPr lang="en-US" sz="1900" dirty="0" err="1">
                <a:cs typeface="Calibri"/>
              </a:rPr>
              <a:t>riduzione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della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dimensionalità</a:t>
            </a:r>
            <a:r>
              <a:rPr lang="en-US" sz="1900" dirty="0">
                <a:cs typeface="Calibri"/>
              </a:rPr>
              <a:t> (PCA, DBSCAN)</a:t>
            </a:r>
          </a:p>
          <a:p>
            <a:r>
              <a:rPr lang="en-US" sz="1900" dirty="0">
                <a:cs typeface="Calibri"/>
              </a:rPr>
              <a:t>Applica </a:t>
            </a:r>
            <a:r>
              <a:rPr lang="en-US" sz="1900" dirty="0" err="1">
                <a:cs typeface="Calibri"/>
              </a:rPr>
              <a:t>algoritmi</a:t>
            </a:r>
            <a:r>
              <a:rPr lang="en-US" sz="1900" dirty="0">
                <a:cs typeface="Calibri"/>
              </a:rPr>
              <a:t> di clustering e </a:t>
            </a:r>
            <a:r>
              <a:rPr lang="en-US" sz="1900" dirty="0" err="1">
                <a:cs typeface="Calibri"/>
              </a:rPr>
              <a:t>controlla</a:t>
            </a:r>
            <a:r>
              <a:rPr lang="en-US" sz="1900" dirty="0">
                <a:cs typeface="Calibri"/>
              </a:rPr>
              <a:t> se </a:t>
            </a:r>
            <a:r>
              <a:rPr lang="en-US" sz="1900" dirty="0" err="1">
                <a:cs typeface="Calibri"/>
              </a:rPr>
              <a:t>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gruppi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ottenuti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sono</a:t>
            </a:r>
            <a:r>
              <a:rPr lang="en-US" sz="1900" dirty="0">
                <a:cs typeface="Calibri"/>
              </a:rPr>
              <a:t> ben separate</a:t>
            </a:r>
          </a:p>
          <a:p>
            <a:r>
              <a:rPr lang="en-US" sz="1900" dirty="0" err="1">
                <a:cs typeface="Calibri"/>
              </a:rPr>
              <a:t>Utilizza</a:t>
            </a:r>
            <a:r>
              <a:rPr lang="en-US" sz="1900" dirty="0">
                <a:cs typeface="Calibri"/>
              </a:rPr>
              <a:t> le </a:t>
            </a:r>
            <a:r>
              <a:rPr lang="en-US" sz="1900" dirty="0" err="1">
                <a:cs typeface="Calibri"/>
              </a:rPr>
              <a:t>metriche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utilizzate</a:t>
            </a:r>
            <a:r>
              <a:rPr lang="en-US" sz="1900" dirty="0">
                <a:cs typeface="Calibri"/>
              </a:rPr>
              <a:t> in </a:t>
            </a:r>
            <a:r>
              <a:rPr lang="en-US" sz="1900" dirty="0" err="1">
                <a:cs typeface="Calibri"/>
              </a:rPr>
              <a:t>precedenza</a:t>
            </a:r>
            <a:r>
              <a:rPr lang="en-US" sz="1900" dirty="0">
                <a:cs typeface="Calibri"/>
              </a:rPr>
              <a:t> per </a:t>
            </a:r>
            <a:r>
              <a:rPr lang="en-US" sz="1900" dirty="0" err="1">
                <a:cs typeface="Calibri"/>
              </a:rPr>
              <a:t>comprendere</a:t>
            </a:r>
            <a:r>
              <a:rPr lang="en-US" sz="1900" dirty="0">
                <a:cs typeface="Calibri"/>
              </a:rPr>
              <a:t> le </a:t>
            </a:r>
            <a:r>
              <a:rPr lang="en-US" sz="1900" dirty="0" err="1">
                <a:cs typeface="Calibri"/>
              </a:rPr>
              <a:t>prestazioni</a:t>
            </a:r>
            <a:r>
              <a:rPr lang="en-US" sz="1900" dirty="0">
                <a:cs typeface="Calibri"/>
              </a:rPr>
              <a:t> del </a:t>
            </a:r>
            <a:r>
              <a:rPr lang="en-US" sz="1900" dirty="0" err="1">
                <a:cs typeface="Calibri"/>
              </a:rPr>
              <a:t>tuo</a:t>
            </a:r>
            <a:r>
              <a:rPr lang="en-US" sz="1900" dirty="0">
                <a:cs typeface="Calibri"/>
              </a:rPr>
              <a:t> </a:t>
            </a:r>
            <a:r>
              <a:rPr lang="en-US" sz="1900" dirty="0" err="1">
                <a:cs typeface="Calibri"/>
              </a:rPr>
              <a:t>modello</a:t>
            </a:r>
            <a:r>
              <a:rPr lang="en-US" sz="1900" dirty="0">
                <a:cs typeface="Calibri"/>
              </a:rPr>
              <a:t> di clustering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1A48775-7EBE-ACD1-6AA3-09C1F039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84" y="300472"/>
            <a:ext cx="10234629" cy="54730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Day 5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pic>
        <p:nvPicPr>
          <p:cNvPr id="3" name="Picture 2" descr="A group of people in a room with a large round table&#10;&#10;Description automatically generated">
            <a:extLst>
              <a:ext uri="{FF2B5EF4-FFF2-40B4-BE49-F238E27FC236}">
                <a16:creationId xmlns:a16="http://schemas.microsoft.com/office/drawing/2014/main" id="{5C666549-6752-EFB0-AF19-E76E745FC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84" y="1089000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8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group of people in graduation gowns&#10;&#10;Description automatically generated">
            <a:extLst>
              <a:ext uri="{FF2B5EF4-FFF2-40B4-BE49-F238E27FC236}">
                <a16:creationId xmlns:a16="http://schemas.microsoft.com/office/drawing/2014/main" id="{FB0C7A4D-7655-4FED-3E86-6CDA0107D8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1" b="34895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68BCAB04-96C4-A034-1CAD-1EA7E5C06CB5}"/>
              </a:ext>
            </a:extLst>
          </p:cNvPr>
          <p:cNvSpPr txBox="1">
            <a:spLocks/>
          </p:cNvSpPr>
          <p:nvPr/>
        </p:nvSpPr>
        <p:spPr>
          <a:xfrm>
            <a:off x="1323913" y="610944"/>
            <a:ext cx="9345177" cy="9477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6000" dirty="0">
                <a:solidFill>
                  <a:srgbClr val="002060"/>
                </a:solidFill>
                <a:cs typeface="Calibri"/>
              </a:rPr>
              <a:t>Congratulations!</a:t>
            </a:r>
          </a:p>
        </p:txBody>
      </p:sp>
    </p:spTree>
    <p:extLst>
      <p:ext uri="{BB962C8B-B14F-4D97-AF65-F5344CB8AC3E}">
        <p14:creationId xmlns:p14="http://schemas.microsoft.com/office/powerpoint/2010/main" val="7146814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359</Words>
  <Application>Microsoft Office PowerPoint</Application>
  <PresentationFormat>Widescreen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Office Theme</vt:lpstr>
      <vt:lpstr>CORSO PYTHON</vt:lpstr>
      <vt:lpstr>Day 1 </vt:lpstr>
      <vt:lpstr>Day 2 </vt:lpstr>
      <vt:lpstr>Day 3 </vt:lpstr>
      <vt:lpstr>Day 4 </vt:lpstr>
      <vt:lpstr>Day 5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PYTHON</dc:title>
  <dc:creator>Akmal Soliev</dc:creator>
  <cp:lastModifiedBy>Andrea Romano</cp:lastModifiedBy>
  <cp:revision>18</cp:revision>
  <dcterms:created xsi:type="dcterms:W3CDTF">2023-10-20T08:17:38Z</dcterms:created>
  <dcterms:modified xsi:type="dcterms:W3CDTF">2023-10-22T20:05:36Z</dcterms:modified>
</cp:coreProperties>
</file>

<file path=docProps/thumbnail.jpeg>
</file>